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5143500" cx="9144000"/>
  <p:notesSz cx="6858000" cy="9144000"/>
  <p:embeddedFontLst>
    <p:embeddedFont>
      <p:font typeface="Roboto"/>
      <p:regular r:id="rId24"/>
      <p:bold r:id="rId25"/>
      <p:italic r:id="rId26"/>
      <p:boldItalic r:id="rId27"/>
    </p:embeddedFont>
    <p:embeddedFont>
      <p:font typeface="Roboto Mono"/>
      <p:regular r:id="rId28"/>
      <p:bold r:id="rId29"/>
      <p:italic r:id="rId30"/>
      <p:boldItalic r:id="rId31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oboto-regular.fntdata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italic.fntdata"/><Relationship Id="rId25" Type="http://schemas.openxmlformats.org/officeDocument/2006/relationships/font" Target="fonts/Roboto-bold.fntdata"/><Relationship Id="rId28" Type="http://schemas.openxmlformats.org/officeDocument/2006/relationships/font" Target="fonts/RobotoMono-regular.fntdata"/><Relationship Id="rId27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Mono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Mono-boldItalic.fntdata"/><Relationship Id="rId30" Type="http://schemas.openxmlformats.org/officeDocument/2006/relationships/font" Target="fonts/RobotoMono-italic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github.com/magnetikworks/web-development-foundations/blob/main/faq/assignment-02-troubleshooting.md" TargetMode="Externa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6f919934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6f91993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b76f9b2ea5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3b76f9b2ea5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b8a2987b22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b8a2987b22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“Flat Educational Infographic Style with clean UI diagrams”</a:t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3b8e81a911d_0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3b8e81a911d_0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3bac15f6c1f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3bac15f6c1f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g3bac15f6c1f_0_1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Google Shape;179;g3bac15f6c1f_0_1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ba88bbef41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3ba88bbef41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3bac15f6c1f_0_1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3bac15f6c1f_0_1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https://github.com/magnetikworks/web-development-foundations/blob/main/faq/assignment-02-troubleshooting.md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3ba88bbef41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3ba88bbef41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3b76f9b2ea5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3b76f9b2ea5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ba88bbef41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ba88bbef41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bac15f6c1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bac15f6c1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Part 1: Assessment &amp; Review (40 Minutes)</a:t>
            </a:r>
            <a:endParaRPr b="1" sz="13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</a:rPr>
              <a:t>MCQ #1 (20m):</a:t>
            </a:r>
            <a:r>
              <a:rPr lang="en">
                <a:solidFill>
                  <a:schemeClr val="dk1"/>
                </a:solidFill>
              </a:rPr>
              <a:t> Conduct the first graded Knowledge Check (covering HTML Semantics and Accessibility).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</a:rPr>
              <a:t>Assignment Review (20m):</a:t>
            </a:r>
            <a:r>
              <a:rPr lang="en">
                <a:solidFill>
                  <a:schemeClr val="dk1"/>
                </a:solidFill>
              </a:rPr>
              <a:t> Review common pitfalls from the "Hello World" enhancements.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i="1" lang="en">
                <a:solidFill>
                  <a:schemeClr val="dk1"/>
                </a:solidFill>
              </a:rPr>
              <a:t>Common Bug:</a:t>
            </a:r>
            <a:r>
              <a:rPr lang="en">
                <a:solidFill>
                  <a:schemeClr val="dk1"/>
                </a:solidFill>
              </a:rPr>
              <a:t> Forgetting to link the CSS file in the </a:t>
            </a: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&lt;head&gt;</a:t>
            </a:r>
            <a:r>
              <a:rPr lang="en">
                <a:solidFill>
                  <a:schemeClr val="dk1"/>
                </a:solidFill>
              </a:rPr>
              <a:t>.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i="1" lang="en">
                <a:solidFill>
                  <a:schemeClr val="dk1"/>
                </a:solidFill>
              </a:rPr>
              <a:t>Common Bug:</a:t>
            </a:r>
            <a:r>
              <a:rPr lang="en">
                <a:solidFill>
                  <a:schemeClr val="dk1"/>
                </a:solidFill>
              </a:rPr>
              <a:t> Labels not properly linked to Input IDs.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b76f9b2ea5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3b76f9b2ea5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ba88bbef41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ba88bbef41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bac15f6c1f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4" name="Google Shape;124;g3bac15f6c1f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ba88bbef41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ba88bbef41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3b7a9e751a5_1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3b7a9e751a5_1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60 Minutes</a:t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b8a2987b22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b8a2987b22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Create a button.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Write a JS function that toggles a </a:t>
            </a: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.dark-theme</a:t>
            </a:r>
            <a:r>
              <a:rPr lang="en">
                <a:solidFill>
                  <a:schemeClr val="dk1"/>
                </a:solidFill>
              </a:rPr>
              <a:t> class on the </a:t>
            </a: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&lt;body&gt;</a:t>
            </a:r>
            <a:r>
              <a:rPr lang="en">
                <a:solidFill>
                  <a:schemeClr val="dk1"/>
                </a:solidFill>
              </a:rPr>
              <a:t>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Show how CSS handles the visual change while JS handles the logic.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timer-rosy-five.vercel.app/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6.png"/><Relationship Id="rId4" Type="http://schemas.openxmlformats.org/officeDocument/2006/relationships/hyperlink" Target="https://github.com/magnetikworks/web-development-foundations/blob/main/assignments/assignment-02-dynamic-js.md" TargetMode="Externa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www.w3schools.com/js/js_htmldom.asp" TargetMode="External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codepen.io/magnetik-works/pen/bNeqzXO" TargetMode="Externa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390525" y="1124650"/>
            <a:ext cx="6329400" cy="162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 Development Foundations</a:t>
            </a:r>
            <a:endParaRPr/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1950450" y="4316871"/>
            <a:ext cx="62760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DOM Manipulation &amp; Browser APIs</a:t>
            </a:r>
            <a:endParaRPr>
              <a:solidFill>
                <a:srgbClr val="EFEFEF"/>
              </a:solidFill>
            </a:endParaRPr>
          </a:p>
        </p:txBody>
      </p:sp>
      <p:pic>
        <p:nvPicPr>
          <p:cNvPr id="87" name="Google Shape;8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863" y="207330"/>
            <a:ext cx="2200275" cy="7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3"/>
          <p:cNvSpPr txBox="1"/>
          <p:nvPr/>
        </p:nvSpPr>
        <p:spPr>
          <a:xfrm>
            <a:off x="460950" y="3362143"/>
            <a:ext cx="1628100" cy="16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EFEFEF"/>
                </a:solidFill>
                <a:latin typeface="Roboto"/>
                <a:ea typeface="Roboto"/>
                <a:cs typeface="Roboto"/>
                <a:sym typeface="Roboto"/>
              </a:rPr>
              <a:t>05</a:t>
            </a:r>
            <a:endParaRPr sz="9600">
              <a:solidFill>
                <a:srgbClr val="EFEFE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89" name="Google Shape;89;p13"/>
          <p:cNvCxnSpPr/>
          <p:nvPr/>
        </p:nvCxnSpPr>
        <p:spPr>
          <a:xfrm>
            <a:off x="0" y="4640158"/>
            <a:ext cx="82500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2"/>
          <p:cNvSpPr txBox="1"/>
          <p:nvPr>
            <p:ph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</a:t>
            </a:r>
            <a:endParaRPr/>
          </a:p>
        </p:txBody>
      </p:sp>
      <p:sp>
        <p:nvSpPr>
          <p:cNvPr id="153" name="Google Shape;153;p22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Minute Break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 3: Dynamic Content &amp; APIs</a:t>
            </a:r>
            <a:endParaRPr/>
          </a:p>
        </p:txBody>
      </p:sp>
      <p:pic>
        <p:nvPicPr>
          <p:cNvPr id="159" name="Google Shape;159;p23"/>
          <p:cNvPicPr preferRelativeResize="0"/>
          <p:nvPr/>
        </p:nvPicPr>
        <p:blipFill rotWithShape="1">
          <a:blip r:embed="rId3">
            <a:alphaModFix/>
          </a:blip>
          <a:srcRect b="0" l="0" r="0" t="31328"/>
          <a:stretch/>
        </p:blipFill>
        <p:spPr>
          <a:xfrm>
            <a:off x="1706325" y="1259837"/>
            <a:ext cx="5731350" cy="26238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Dynamic Content</a:t>
            </a:r>
            <a:endParaRPr/>
          </a:p>
        </p:txBody>
      </p:sp>
      <p:sp>
        <p:nvSpPr>
          <p:cNvPr id="165" name="Google Shape;165;p24"/>
          <p:cNvSpPr txBox="1"/>
          <p:nvPr>
            <p:ph idx="1" type="body"/>
          </p:nvPr>
        </p:nvSpPr>
        <p:spPr>
          <a:xfrm>
            <a:off x="311700" y="1229875"/>
            <a:ext cx="4186800" cy="123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Creating Elements</a:t>
            </a:r>
            <a:endParaRPr b="1"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Creating on the Fly: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b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12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document.createElement()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lang="en" sz="12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appendChild()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Template Literal: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b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Using backticks (</a:t>
            </a:r>
            <a:r>
              <a:rPr lang="en" sz="12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`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 to inject HTML variables.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6" name="Google Shape;166;p24"/>
          <p:cNvSpPr txBox="1"/>
          <p:nvPr/>
        </p:nvSpPr>
        <p:spPr>
          <a:xfrm>
            <a:off x="4498500" y="943775"/>
            <a:ext cx="4530000" cy="3324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const name = "Alice";</a:t>
            </a:r>
            <a:endParaRPr i="1" sz="12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const age = 24;</a:t>
            </a:r>
            <a:endParaRPr i="1" sz="12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const course = "UI Design";</a:t>
            </a:r>
            <a:endParaRPr i="1" sz="12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2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// Create HTML using template literal</a:t>
            </a:r>
            <a:endParaRPr i="1" sz="12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const studentCard = `</a:t>
            </a:r>
            <a:endParaRPr i="1" sz="12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 &lt;div class="card"&gt;</a:t>
            </a:r>
            <a:endParaRPr i="1" sz="12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   &lt;h3&gt;${name}&lt;/h3&gt;</a:t>
            </a:r>
            <a:endParaRPr i="1" sz="12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   &lt;p&gt;Age: ${age}&lt;/p&gt;</a:t>
            </a:r>
            <a:endParaRPr i="1" sz="12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   &lt;p&gt;Course: ${course}&lt;/p&gt;</a:t>
            </a:r>
            <a:endParaRPr i="1" sz="12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 &lt;/div&gt;</a:t>
            </a:r>
            <a:endParaRPr i="1" sz="12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`;</a:t>
            </a:r>
            <a:endParaRPr i="1" sz="12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2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// Insert into the page</a:t>
            </a:r>
            <a:endParaRPr i="1" sz="12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i="1" lang="en" sz="12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document.getElementById("container").innerHTML = studentCard;</a:t>
            </a:r>
            <a:endParaRPr i="1" sz="12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2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i="1" sz="12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1" name="Google Shape;171;p25"/>
          <p:cNvPicPr preferRelativeResize="0"/>
          <p:nvPr/>
        </p:nvPicPr>
        <p:blipFill rotWithShape="1">
          <a:blip r:embed="rId3">
            <a:alphaModFix/>
          </a:blip>
          <a:srcRect b="15767" l="0" r="0" t="18727"/>
          <a:stretch/>
        </p:blipFill>
        <p:spPr>
          <a:xfrm>
            <a:off x="961325" y="1777440"/>
            <a:ext cx="7221350" cy="3153725"/>
          </a:xfrm>
          <a:prstGeom prst="rect">
            <a:avLst/>
          </a:prstGeom>
          <a:noFill/>
          <a:ln>
            <a:noFill/>
          </a:ln>
        </p:spPr>
      </p:pic>
      <p:sp>
        <p:nvSpPr>
          <p:cNvPr id="172" name="Google Shape;172;p2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WebStorage API</a:t>
            </a:r>
            <a:endParaRPr/>
          </a:p>
        </p:txBody>
      </p:sp>
      <p:sp>
        <p:nvSpPr>
          <p:cNvPr id="173" name="Google Shape;173;p25"/>
          <p:cNvSpPr txBox="1"/>
          <p:nvPr>
            <p:ph idx="1" type="body"/>
          </p:nvPr>
        </p:nvSpPr>
        <p:spPr>
          <a:xfrm>
            <a:off x="311700" y="1497385"/>
            <a:ext cx="2708400" cy="1176600"/>
          </a:xfrm>
          <a:prstGeom prst="rect">
            <a:avLst/>
          </a:prstGeom>
          <a:solidFill>
            <a:srgbClr val="F0F6FC"/>
          </a:solidFill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DC143C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window.localStorage</a:t>
            </a:r>
            <a:r>
              <a:rPr lang="en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 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stores data with no expiration date </a:t>
            </a:r>
            <a:br>
              <a:rPr lang="en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</a:br>
            <a:r>
              <a:rPr lang="en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(data is not lost when the browser tab is closed)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74" name="Google Shape;174;p25"/>
          <p:cNvSpPr txBox="1"/>
          <p:nvPr>
            <p:ph idx="2" type="body"/>
          </p:nvPr>
        </p:nvSpPr>
        <p:spPr>
          <a:xfrm>
            <a:off x="6123800" y="1505235"/>
            <a:ext cx="2708400" cy="1168800"/>
          </a:xfrm>
          <a:prstGeom prst="rect">
            <a:avLst/>
          </a:prstGeom>
          <a:solidFill>
            <a:srgbClr val="F0F6FC"/>
          </a:solidFill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DC143C"/>
                </a:solidFill>
                <a:highlight>
                  <a:srgbClr val="FFFFFF"/>
                </a:highlight>
                <a:latin typeface="Courier New"/>
                <a:ea typeface="Courier New"/>
                <a:cs typeface="Courier New"/>
                <a:sym typeface="Courier New"/>
              </a:rPr>
              <a:t>window.sessionStorage</a:t>
            </a:r>
            <a:endParaRPr sz="1200">
              <a:solidFill>
                <a:srgbClr val="000000"/>
              </a:solidFill>
              <a:highlight>
                <a:srgbClr val="FFFFFF"/>
              </a:highlight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stores data for one session </a:t>
            </a:r>
            <a:br>
              <a:rPr lang="en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</a:br>
            <a:r>
              <a:rPr lang="en" sz="1200">
                <a:solidFill>
                  <a:srgbClr val="000000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(data is lost when the browser tab is closed)</a:t>
            </a:r>
            <a:endParaRPr/>
          </a:p>
        </p:txBody>
      </p:sp>
      <p:cxnSp>
        <p:nvCxnSpPr>
          <p:cNvPr id="175" name="Google Shape;175;p25"/>
          <p:cNvCxnSpPr>
            <a:stCxn id="172" idx="2"/>
            <a:endCxn id="173" idx="0"/>
          </p:cNvCxnSpPr>
          <p:nvPr/>
        </p:nvCxnSpPr>
        <p:spPr>
          <a:xfrm rot="5400000">
            <a:off x="2879100" y="-195400"/>
            <a:ext cx="479700" cy="2906100"/>
          </a:xfrm>
          <a:prstGeom prst="bentConnector3">
            <a:avLst>
              <a:gd fmla="val 49988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76" name="Google Shape;176;p25"/>
          <p:cNvCxnSpPr>
            <a:stCxn id="172" idx="2"/>
            <a:endCxn id="174" idx="0"/>
          </p:cNvCxnSpPr>
          <p:nvPr/>
        </p:nvCxnSpPr>
        <p:spPr>
          <a:xfrm flipH="1" rot="-5400000">
            <a:off x="5781300" y="-191500"/>
            <a:ext cx="487500" cy="2906100"/>
          </a:xfrm>
          <a:prstGeom prst="bentConnector3">
            <a:avLst>
              <a:gd fmla="val 49993" name="adj1"/>
            </a:avLst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2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Fetch API</a:t>
            </a:r>
            <a:endParaRPr/>
          </a:p>
        </p:txBody>
      </p:sp>
      <p:sp>
        <p:nvSpPr>
          <p:cNvPr id="182" name="Google Shape;182;p26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T</a:t>
            </a:r>
            <a:r>
              <a:rPr lang="en" sz="1400"/>
              <a:t>he Fetch API provides an interface for fetching resources (including across the network).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400"/>
              <a:t>In-Depth details in next session</a:t>
            </a:r>
            <a:endParaRPr sz="140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Lab #1</a:t>
            </a:r>
            <a:endParaRPr/>
          </a:p>
        </p:txBody>
      </p:sp>
      <p:sp>
        <p:nvSpPr>
          <p:cNvPr id="188" name="Google Shape;188;p27"/>
          <p:cNvSpPr txBox="1"/>
          <p:nvPr>
            <p:ph idx="1" type="body"/>
          </p:nvPr>
        </p:nvSpPr>
        <p:spPr>
          <a:xfrm>
            <a:off x="311700" y="1229875"/>
            <a:ext cx="53901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Task List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Implement a Dynamic Task List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Selection: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Select a text input and a "Add" button from the DOM.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Creation: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When the button is clicked, create a new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&lt;li&gt;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element.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Injection: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Set the text of that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&lt;li&gt;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to the value of the input and append it to a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&lt;ul&gt;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Interaction: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Add a "Clear All" button that removes all items from the list.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89" name="Google Shape;189;p27"/>
          <p:cNvPicPr preferRelativeResize="0"/>
          <p:nvPr/>
        </p:nvPicPr>
        <p:blipFill rotWithShape="1">
          <a:blip r:embed="rId3">
            <a:alphaModFix/>
          </a:blip>
          <a:srcRect b="18494" l="15584" r="15549" t="7971"/>
          <a:stretch/>
        </p:blipFill>
        <p:spPr>
          <a:xfrm>
            <a:off x="5182825" y="585200"/>
            <a:ext cx="3851251" cy="27415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4" name="Google Shape;194;p28"/>
          <p:cNvPicPr preferRelativeResize="0"/>
          <p:nvPr/>
        </p:nvPicPr>
        <p:blipFill rotWithShape="1">
          <a:blip r:embed="rId3">
            <a:alphaModFix/>
          </a:blip>
          <a:srcRect b="40818" l="5767" r="5634" t="4786"/>
          <a:stretch/>
        </p:blipFill>
        <p:spPr>
          <a:xfrm>
            <a:off x="4532250" y="1683050"/>
            <a:ext cx="4611752" cy="1887524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28"/>
          <p:cNvSpPr txBox="1"/>
          <p:nvPr>
            <p:ph type="title"/>
          </p:nvPr>
        </p:nvSpPr>
        <p:spPr>
          <a:xfrm>
            <a:off x="311700" y="410000"/>
            <a:ext cx="50835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Assignment #2 Dynamic Data</a:t>
            </a:r>
            <a:endParaRPr/>
          </a:p>
        </p:txBody>
      </p:sp>
      <p:sp>
        <p:nvSpPr>
          <p:cNvPr id="196" name="Google Shape;196;p28"/>
          <p:cNvSpPr txBox="1"/>
          <p:nvPr>
            <p:ph idx="1" type="body"/>
          </p:nvPr>
        </p:nvSpPr>
        <p:spPr>
          <a:xfrm>
            <a:off x="311700" y="1229875"/>
            <a:ext cx="4260300" cy="2820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Goal: 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Transform your static CSS components into a Data-Driven Application. You aren't just styling pixels anymore; you are managing data and user behavior.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Requirements</a:t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Create a JavaScript </a:t>
            </a: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Array of Objects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myProjects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). This represents your "database."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 a function to loop through that data and inject it into your HTML container using </a:t>
            </a: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Template Literals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Implement a </a:t>
            </a: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Search Bar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 Use the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input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event to filter your array and re-render the gallery in real-time.</a:t>
            </a:r>
            <a:endParaRPr sz="1400"/>
          </a:p>
        </p:txBody>
      </p:sp>
      <p:sp>
        <p:nvSpPr>
          <p:cNvPr id="197" name="Google Shape;197;p28"/>
          <p:cNvSpPr/>
          <p:nvPr/>
        </p:nvSpPr>
        <p:spPr>
          <a:xfrm>
            <a:off x="6535800" y="410000"/>
            <a:ext cx="1675188" cy="1014552"/>
          </a:xfrm>
          <a:prstGeom prst="cloud">
            <a:avLst/>
          </a:prstGeom>
          <a:solidFill>
            <a:schemeClr val="accent4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Due Session 6</a:t>
            </a:r>
            <a:endParaRPr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98" name="Google Shape;198;p28"/>
          <p:cNvSpPr txBox="1"/>
          <p:nvPr/>
        </p:nvSpPr>
        <p:spPr>
          <a:xfrm>
            <a:off x="327425" y="4050300"/>
            <a:ext cx="5539500" cy="833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lang="en" u="sng">
                <a:solidFill>
                  <a:schemeClr val="accent5"/>
                </a:solidFill>
                <a:latin typeface="Roboto"/>
                <a:ea typeface="Roboto"/>
                <a:cs typeface="Roboto"/>
                <a:sym typeface="Roboto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https://github.com/magnetikworks/web-development-foundations/blob/main/assignments/assignment-02-dynamic-js.md</a:t>
            </a: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2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Additional</a:t>
            </a:r>
            <a:r>
              <a:rPr lang="en"/>
              <a:t> Work</a:t>
            </a:r>
            <a:endParaRPr/>
          </a:p>
        </p:txBody>
      </p:sp>
      <p:sp>
        <p:nvSpPr>
          <p:cNvPr id="204" name="Google Shape;204;p29"/>
          <p:cNvSpPr txBox="1"/>
          <p:nvPr>
            <p:ph idx="1" type="body"/>
          </p:nvPr>
        </p:nvSpPr>
        <p:spPr>
          <a:xfrm>
            <a:off x="311700" y="1229875"/>
            <a:ext cx="68295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Enhance the Task List application from the Lab to store the tasks into localStorage so that it will be there when refreshing or loading the page again.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Research into </a:t>
            </a:r>
            <a:r>
              <a:rPr lang="en"/>
              <a:t>additional</a:t>
            </a:r>
            <a:r>
              <a:rPr lang="en"/>
              <a:t> Web APIs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0"/>
          <p:cNvSpPr txBox="1"/>
          <p:nvPr>
            <p:ph type="title"/>
          </p:nvPr>
        </p:nvSpPr>
        <p:spPr>
          <a:xfrm>
            <a:off x="14215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</a:t>
            </a:r>
            <a:endParaRPr/>
          </a:p>
        </p:txBody>
      </p:sp>
      <p:sp>
        <p:nvSpPr>
          <p:cNvPr id="210" name="Google Shape;210;p30"/>
          <p:cNvSpPr txBox="1"/>
          <p:nvPr>
            <p:ph idx="1" type="body"/>
          </p:nvPr>
        </p:nvSpPr>
        <p:spPr>
          <a:xfrm>
            <a:off x="142150" y="1222010"/>
            <a:ext cx="4260300" cy="3669900"/>
          </a:xfrm>
          <a:prstGeom prst="rect">
            <a:avLst/>
          </a:prstGeom>
          <a:solidFill>
            <a:srgbClr val="F0F6FC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1. The Document Object Model (DOM)</a:t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Concept: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The browser turns HTML into a "Tree" of objects.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Window vs. Document: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The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window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is the browser tab; the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document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is the page content (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Selection: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Use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querySelector()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for precision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 Interactivity &amp; Events</a:t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Listener Pattern: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element.addEventListener('click', function)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tells JS to "wait and watch" for user action.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Event Objects: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Use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e.preventDefault()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to stop forms from refreshing and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e.target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to see exactly what was clicked.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Class Control: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Manage styles with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classList.toggle()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275"/>
              <a:buNone/>
            </a:pPr>
            <a:r>
              <a:t/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1" name="Google Shape;211;p30"/>
          <p:cNvSpPr txBox="1"/>
          <p:nvPr/>
        </p:nvSpPr>
        <p:spPr>
          <a:xfrm>
            <a:off x="4530050" y="1214250"/>
            <a:ext cx="4471800" cy="2469900"/>
          </a:xfrm>
          <a:prstGeom prst="rect">
            <a:avLst/>
          </a:prstGeom>
          <a:solidFill>
            <a:srgbClr val="F0F6FC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/>
              <a:t>3. Dynamic Creation &amp; Persistence</a:t>
            </a:r>
            <a:endParaRPr b="1" sz="1300"/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b="1" lang="en" sz="1100"/>
              <a:t>Live Injection:</a:t>
            </a:r>
            <a:r>
              <a:rPr lang="en" sz="1100"/>
              <a:t> Use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document.createElement()</a:t>
            </a:r>
            <a:r>
              <a:rPr lang="en" sz="1100"/>
              <a:t> and </a:t>
            </a:r>
            <a:r>
              <a:rPr b="1" lang="en" sz="1100"/>
              <a:t>Template Literals</a:t>
            </a:r>
            <a:r>
              <a:rPr lang="en" sz="1100"/>
              <a:t> (backticks) to build UI elements from data.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 sz="1100"/>
              <a:t>Memory (LocalStorage):</a:t>
            </a:r>
            <a:r>
              <a:rPr lang="en" sz="1100"/>
              <a:t> Use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localStorage.setItem()</a:t>
            </a:r>
            <a:r>
              <a:rPr lang="en" sz="1100"/>
              <a:t> to ensure your user's preferences (like Dark Mode) survive a page refresh.</a:t>
            </a:r>
            <a:endParaRPr sz="1100"/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/>
              <a:t>4. Modern Browser Superpowers</a:t>
            </a:r>
            <a:endParaRPr b="1" sz="1300"/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b="1" lang="en" sz="1100"/>
              <a:t>Fetch (Intro):</a:t>
            </a:r>
            <a:r>
              <a:rPr lang="en" sz="1100"/>
              <a:t> The foundation of modern apps: grabbing external data to populate your page.</a:t>
            </a:r>
            <a:endParaRPr b="1" sz="13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/>
          <p:nvPr>
            <p:ph type="title"/>
          </p:nvPr>
        </p:nvSpPr>
        <p:spPr>
          <a:xfrm>
            <a:off x="311700" y="555600"/>
            <a:ext cx="35814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MCQ #2</a:t>
            </a:r>
            <a:endParaRPr/>
          </a:p>
        </p:txBody>
      </p:sp>
      <p:sp>
        <p:nvSpPr>
          <p:cNvPr id="95" name="Google Shape;95;p14"/>
          <p:cNvSpPr txBox="1"/>
          <p:nvPr>
            <p:ph idx="1" type="body"/>
          </p:nvPr>
        </p:nvSpPr>
        <p:spPr>
          <a:xfrm>
            <a:off x="311700" y="1465800"/>
            <a:ext cx="48789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The Browser Console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Variables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const vs let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Primitive Data Types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Strings, Numbers, Booleans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Complex Data Types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Arrays and Objects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Demo: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Create a profile object for a user.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i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Mini-Challenge: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"Create an array of your three favorite movies and log the second movie to the console."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  <p:pic>
        <p:nvPicPr>
          <p:cNvPr id="96" name="Google Shape;96;p14"/>
          <p:cNvPicPr preferRelativeResize="0"/>
          <p:nvPr/>
        </p:nvPicPr>
        <p:blipFill rotWithShape="1">
          <a:blip r:embed="rId3">
            <a:alphaModFix/>
          </a:blip>
          <a:srcRect b="0" l="62031" r="8368" t="0"/>
          <a:stretch/>
        </p:blipFill>
        <p:spPr>
          <a:xfrm>
            <a:off x="5277213" y="1005699"/>
            <a:ext cx="1609625" cy="3132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/>
          <p:nvPr>
            <p:ph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MCQ #2</a:t>
            </a:r>
            <a:endParaRPr/>
          </a:p>
        </p:txBody>
      </p:sp>
      <p:sp>
        <p:nvSpPr>
          <p:cNvPr id="102" name="Google Shape;102;p15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Graded Quiz covering contents from Session 04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 1: The DOM Tree</a:t>
            </a:r>
            <a:endParaRPr/>
          </a:p>
        </p:txBody>
      </p:sp>
      <p:sp>
        <p:nvSpPr>
          <p:cNvPr id="108" name="Google Shape;108;p16"/>
          <p:cNvSpPr txBox="1"/>
          <p:nvPr/>
        </p:nvSpPr>
        <p:spPr>
          <a:xfrm>
            <a:off x="55046" y="4868246"/>
            <a:ext cx="5190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chemeClr val="hlink"/>
                </a:solidFill>
                <a:latin typeface="Roboto"/>
                <a:ea typeface="Roboto"/>
                <a:cs typeface="Roboto"/>
                <a:sym typeface="Roboto"/>
                <a:hlinkClick r:id="rId3"/>
              </a:rPr>
              <a:t>https://www.w3schools.com/js/js_htmldom.asp</a:t>
            </a:r>
            <a:r>
              <a:rPr lang="en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 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09" name="Google Shape;109;p16"/>
          <p:cNvSpPr txBox="1"/>
          <p:nvPr/>
        </p:nvSpPr>
        <p:spPr>
          <a:xfrm>
            <a:off x="448275" y="1148250"/>
            <a:ext cx="3570600" cy="3303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Document Object Model</a:t>
            </a:r>
            <a:endParaRPr b="1"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How the browser sees the HTML as a </a:t>
            </a: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hierarchical</a:t>
            </a:r>
            <a:r>
              <a:rPr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 tree</a:t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10" name="Google Shape;11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113223" y="314800"/>
            <a:ext cx="5028499" cy="3582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1"/>
        </a:solidFill>
      </p:bgPr>
    </p:bg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/>
          <p:nvPr/>
        </p:nvSpPr>
        <p:spPr>
          <a:xfrm>
            <a:off x="6596700" y="2352232"/>
            <a:ext cx="471300" cy="9429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6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6" name="Google Shape;116;p17"/>
          <p:cNvSpPr/>
          <p:nvPr/>
        </p:nvSpPr>
        <p:spPr>
          <a:xfrm>
            <a:off x="2076000" y="2352232"/>
            <a:ext cx="471300" cy="942900"/>
          </a:xfrm>
          <a:prstGeom prst="downArrow">
            <a:avLst>
              <a:gd fmla="val 50000" name="adj1"/>
              <a:gd fmla="val 50000" name="adj2"/>
            </a:avLst>
          </a:prstGeom>
          <a:solidFill>
            <a:schemeClr val="accent5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17" name="Google Shape;117;p1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0F6FC"/>
                </a:solidFill>
              </a:rPr>
              <a:t>Window and Document Objects</a:t>
            </a:r>
            <a:endParaRPr>
              <a:solidFill>
                <a:srgbClr val="F0F6FC"/>
              </a:solidFill>
            </a:endParaRPr>
          </a:p>
        </p:txBody>
      </p:sp>
      <p:sp>
        <p:nvSpPr>
          <p:cNvPr id="118" name="Google Shape;118;p17"/>
          <p:cNvSpPr txBox="1"/>
          <p:nvPr>
            <p:ph idx="1" type="body"/>
          </p:nvPr>
        </p:nvSpPr>
        <p:spPr>
          <a:xfrm>
            <a:off x="311700" y="1253569"/>
            <a:ext cx="3999900" cy="1648500"/>
          </a:xfrm>
          <a:prstGeom prst="rect">
            <a:avLst/>
          </a:prstGeom>
          <a:solidFill>
            <a:schemeClr val="accent5"/>
          </a:solidFill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Window object 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-"/>
            </a:pPr>
            <a:r>
              <a:rPr lang="en">
                <a:solidFill>
                  <a:schemeClr val="lt1"/>
                </a:solidFill>
              </a:rPr>
              <a:t>Represents the </a:t>
            </a:r>
            <a:r>
              <a:rPr lang="en">
                <a:solidFill>
                  <a:schemeClr val="lt1"/>
                </a:solidFill>
              </a:rPr>
              <a:t>browser</a:t>
            </a:r>
            <a:r>
              <a:rPr lang="en">
                <a:solidFill>
                  <a:schemeClr val="lt1"/>
                </a:solidFill>
              </a:rPr>
              <a:t> window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-"/>
            </a:pPr>
            <a:r>
              <a:rPr lang="en">
                <a:solidFill>
                  <a:schemeClr val="lt1"/>
                </a:solidFill>
              </a:rPr>
              <a:t>Global Object in browser-based JavaScript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-"/>
            </a:pPr>
            <a:r>
              <a:rPr lang="en">
                <a:solidFill>
                  <a:schemeClr val="lt1"/>
                </a:solidFill>
              </a:rPr>
              <a:t>Top level Object</a:t>
            </a:r>
            <a:endParaRPr>
              <a:solidFill>
                <a:schemeClr val="lt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-"/>
            </a:pPr>
            <a:r>
              <a:rPr lang="en">
                <a:solidFill>
                  <a:schemeClr val="lt1"/>
                </a:solidFill>
              </a:rPr>
              <a:t>Global variables become properties of window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19" name="Google Shape;119;p17"/>
          <p:cNvSpPr txBox="1"/>
          <p:nvPr>
            <p:ph idx="2" type="body"/>
          </p:nvPr>
        </p:nvSpPr>
        <p:spPr>
          <a:xfrm>
            <a:off x="4832400" y="1253569"/>
            <a:ext cx="3999900" cy="1648500"/>
          </a:xfrm>
          <a:prstGeom prst="rect">
            <a:avLst/>
          </a:prstGeom>
          <a:solidFill>
            <a:schemeClr val="accent6"/>
          </a:solidFill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lt1"/>
                </a:solidFill>
              </a:rPr>
              <a:t>Document object</a:t>
            </a:r>
            <a:endParaRPr b="1"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chemeClr val="lt1"/>
              </a:buClr>
              <a:buSzPts val="1400"/>
              <a:buChar char="-"/>
            </a:pPr>
            <a:r>
              <a:rPr lang="en">
                <a:solidFill>
                  <a:schemeClr val="lt1"/>
                </a:solidFill>
              </a:rPr>
              <a:t>Is a property of the window (window.document)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-"/>
            </a:pPr>
            <a:r>
              <a:rPr lang="en">
                <a:solidFill>
                  <a:schemeClr val="lt1"/>
                </a:solidFill>
              </a:rPr>
              <a:t>Represents the </a:t>
            </a:r>
            <a:r>
              <a:rPr lang="en">
                <a:solidFill>
                  <a:schemeClr val="lt1"/>
                </a:solidFill>
              </a:rPr>
              <a:t>actual</a:t>
            </a:r>
            <a:r>
              <a:rPr lang="en">
                <a:solidFill>
                  <a:schemeClr val="lt1"/>
                </a:solidFill>
              </a:rPr>
              <a:t> HTML page loaded inside that window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0" name="Google Shape;120;p17"/>
          <p:cNvSpPr txBox="1"/>
          <p:nvPr>
            <p:ph idx="1" type="body"/>
          </p:nvPr>
        </p:nvSpPr>
        <p:spPr>
          <a:xfrm>
            <a:off x="311700" y="3295132"/>
            <a:ext cx="3999900" cy="1496100"/>
          </a:xfrm>
          <a:prstGeom prst="rect">
            <a:avLst/>
          </a:prstGeom>
          <a:solidFill>
            <a:schemeClr val="accent4"/>
          </a:solidFill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-"/>
            </a:pPr>
            <a:r>
              <a:rPr lang="en">
                <a:solidFill>
                  <a:schemeClr val="lt1"/>
                </a:solidFill>
              </a:rPr>
              <a:t>Controls tabs, pop-ups, scrollbars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-"/>
            </a:pPr>
            <a:r>
              <a:rPr lang="en">
                <a:solidFill>
                  <a:schemeClr val="lt1"/>
                </a:solidFill>
              </a:rPr>
              <a:t>Global methods</a:t>
            </a:r>
            <a:endParaRPr>
              <a:solidFill>
                <a:schemeClr val="lt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-"/>
            </a:pPr>
            <a:r>
              <a:rPr lang="en">
                <a:solidFill>
                  <a:schemeClr val="lt1"/>
                </a:solidFill>
              </a:rPr>
              <a:t>alert(), fetch(), setTimeout()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-"/>
            </a:pPr>
            <a:r>
              <a:rPr lang="en">
                <a:solidFill>
                  <a:schemeClr val="lt1"/>
                </a:solidFill>
              </a:rPr>
              <a:t>Storage</a:t>
            </a:r>
            <a:endParaRPr>
              <a:solidFill>
                <a:schemeClr val="lt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-"/>
            </a:pPr>
            <a:r>
              <a:rPr lang="en">
                <a:solidFill>
                  <a:schemeClr val="lt1"/>
                </a:solidFill>
              </a:rPr>
              <a:t>localStorage, sessionStorage</a:t>
            </a:r>
            <a:endParaRPr>
              <a:solidFill>
                <a:schemeClr val="lt1"/>
              </a:solidFill>
            </a:endParaRPr>
          </a:p>
        </p:txBody>
      </p:sp>
      <p:sp>
        <p:nvSpPr>
          <p:cNvPr id="121" name="Google Shape;121;p17"/>
          <p:cNvSpPr txBox="1"/>
          <p:nvPr>
            <p:ph idx="2" type="body"/>
          </p:nvPr>
        </p:nvSpPr>
        <p:spPr>
          <a:xfrm>
            <a:off x="4832400" y="3295132"/>
            <a:ext cx="3999900" cy="1496100"/>
          </a:xfrm>
          <a:prstGeom prst="rect">
            <a:avLst/>
          </a:prstGeom>
          <a:solidFill>
            <a:schemeClr val="accent2"/>
          </a:solidFill>
          <a:effectLst>
            <a:outerShdw blurRad="57150" rotWithShape="0" algn="bl" dir="5400000" dist="19050">
              <a:srgbClr val="000000">
                <a:alpha val="50000"/>
              </a:srgbClr>
            </a:outerShdw>
          </a:effectLst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-"/>
            </a:pPr>
            <a:r>
              <a:rPr lang="en">
                <a:solidFill>
                  <a:schemeClr val="lt1"/>
                </a:solidFill>
              </a:rPr>
              <a:t>Content Selection</a:t>
            </a:r>
            <a:endParaRPr>
              <a:solidFill>
                <a:schemeClr val="lt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-"/>
            </a:pPr>
            <a:r>
              <a:rPr lang="en">
                <a:solidFill>
                  <a:schemeClr val="lt1"/>
                </a:solidFill>
              </a:rPr>
              <a:t>querySelector(), getElementById() etc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-"/>
            </a:pPr>
            <a:r>
              <a:rPr lang="en">
                <a:solidFill>
                  <a:schemeClr val="lt1"/>
                </a:solidFill>
              </a:rPr>
              <a:t>Content Manipulation</a:t>
            </a:r>
            <a:endParaRPr>
              <a:solidFill>
                <a:schemeClr val="lt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-"/>
            </a:pPr>
            <a:r>
              <a:rPr lang="en">
                <a:solidFill>
                  <a:schemeClr val="lt1"/>
                </a:solidFill>
              </a:rPr>
              <a:t>Change text, color, or adding new elements</a:t>
            </a:r>
            <a:endParaRPr>
              <a:solidFill>
                <a:schemeClr val="lt1"/>
              </a:solidFill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-"/>
            </a:pPr>
            <a:r>
              <a:rPr lang="en">
                <a:solidFill>
                  <a:schemeClr val="lt1"/>
                </a:solidFill>
              </a:rPr>
              <a:t>Event Handling</a:t>
            </a:r>
            <a:endParaRPr>
              <a:solidFill>
                <a:schemeClr val="lt1"/>
              </a:solidFill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"/>
              <a:buChar char="-"/>
            </a:pPr>
            <a:r>
              <a:rPr lang="en">
                <a:solidFill>
                  <a:schemeClr val="lt1"/>
                </a:solidFill>
              </a:rPr>
              <a:t>Listen for clicks, form submissions, keypresses</a:t>
            </a:r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8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sp>
        <p:nvSpPr>
          <p:cNvPr id="127" name="Google Shape;127;p18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DOM</a:t>
            </a:r>
            <a:endParaRPr/>
          </a:p>
        </p:txBody>
      </p:sp>
      <p:sp>
        <p:nvSpPr>
          <p:cNvPr id="128" name="Google Shape;128;p18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https://codepen.io/magnetik-works/pen/bNeqzXO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Interactive Activity #1</a:t>
            </a:r>
            <a:endParaRPr/>
          </a:p>
        </p:txBody>
      </p:sp>
      <p:sp>
        <p:nvSpPr>
          <p:cNvPr id="134" name="Google Shape;134;p19"/>
          <p:cNvSpPr txBox="1"/>
          <p:nvPr>
            <p:ph idx="1" type="body"/>
          </p:nvPr>
        </p:nvSpPr>
        <p:spPr>
          <a:xfrm>
            <a:off x="311700" y="1229875"/>
            <a:ext cx="68775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Console Hijack </a:t>
            </a: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Task:</a:t>
            </a: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Open any website that you like, open the console and make changes using the DOM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Example:</a:t>
            </a: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use `document.querySelector(‘..’).style.display = ‘none’`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0"/>
          <p:cNvPicPr preferRelativeResize="0"/>
          <p:nvPr/>
        </p:nvPicPr>
        <p:blipFill rotWithShape="1">
          <a:blip r:embed="rId3">
            <a:alphaModFix/>
          </a:blip>
          <a:srcRect b="18120" l="0" r="0" t="0"/>
          <a:stretch/>
        </p:blipFill>
        <p:spPr>
          <a:xfrm>
            <a:off x="667312" y="629163"/>
            <a:ext cx="7809373" cy="4262651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 2: Adding Interactivity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21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Live Demo</a:t>
            </a:r>
            <a:endParaRPr/>
          </a:p>
        </p:txBody>
      </p:sp>
      <p:sp>
        <p:nvSpPr>
          <p:cNvPr id="146" name="Google Shape;146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400">
                <a:solidFill>
                  <a:srgbClr val="F0F6FC"/>
                </a:solidFill>
                <a:latin typeface="Arial"/>
                <a:ea typeface="Arial"/>
                <a:cs typeface="Arial"/>
                <a:sym typeface="Arial"/>
              </a:rPr>
              <a:t>Build a “Dark Mode Toggle”</a:t>
            </a:r>
            <a:endParaRPr>
              <a:solidFill>
                <a:srgbClr val="F0F6FC"/>
              </a:solidFill>
            </a:endParaRPr>
          </a:p>
        </p:txBody>
      </p:sp>
      <p:sp>
        <p:nvSpPr>
          <p:cNvPr id="147" name="Google Shape;147;p21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